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1" r:id="rId3"/>
    <p:sldId id="262" r:id="rId4"/>
    <p:sldId id="264" r:id="rId6"/>
    <p:sldId id="263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48370" y="2647417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43608" y="2213856"/>
            <a:ext cx="705678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:F3399A】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/>
        </p:nvGraphicFramePr>
        <p:xfrm>
          <a:off x="448310" y="2981325"/>
          <a:ext cx="8247380" cy="3799205"/>
        </p:xfrm>
        <a:graphic>
          <a:graphicData uri="http://schemas.openxmlformats.org/drawingml/2006/table">
            <a:tbl>
              <a:tblPr/>
              <a:tblGrid>
                <a:gridCol w="4123690"/>
                <a:gridCol w="4123690"/>
              </a:tblGrid>
              <a:tr h="3799205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使用防水透气螺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塞平衡内外压差，避免热胀冷缩时吸进水气，出线凝结现象；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护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防雷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: 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设计中采用针对感应雷击及静电（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ESD) 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的专用防护元件，器件性能符合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IEC61000-4(Level4)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的检测标准。突波电流（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Peak Current)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最高可达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3000A(8/20</a:t>
                      </a:r>
                      <a:r>
                        <a:rPr lang="el-GR" altLang="zh-CN" sz="1000" dirty="0" smtClean="0">
                          <a:cs typeface="Arial" panose="020B0604020202020204" pitchFamily="34" charset="0"/>
                        </a:rPr>
                        <a:t>μ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S) 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。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结构：</a:t>
                      </a:r>
                      <a:endParaRPr lang="en-US" altLang="zh-CN" sz="1000" dirty="0" smtClean="0"/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1.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灯具散热器采用新材料镁合金，</a:t>
                      </a:r>
                      <a:r>
                        <a:rPr lang="zh-CN" altLang="zh-CN" sz="1000" dirty="0" smtClean="0"/>
                        <a:t>镁</a:t>
                      </a:r>
                      <a:r>
                        <a:rPr lang="zh-CN" altLang="en-US" sz="1000" dirty="0" smtClean="0"/>
                        <a:t>密度为</a:t>
                      </a:r>
                      <a:r>
                        <a:rPr lang="en-US" altLang="zh-CN" sz="1000" dirty="0" smtClean="0"/>
                        <a:t>1.74 g/cm</a:t>
                      </a:r>
                      <a:r>
                        <a:rPr lang="en-US" altLang="zh-CN" sz="1000" baseline="30000" dirty="0" smtClean="0"/>
                        <a:t>3</a:t>
                      </a:r>
                      <a:r>
                        <a:rPr lang="zh-CN" altLang="en-US" sz="1000" dirty="0" smtClean="0"/>
                        <a:t>，重量轻，热辐射性能好，与空气热交换快速；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2.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根据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散热特性，合理的散热通路设计，使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的热量快速通过灯具结构传导出来，保证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发光效率及使用寿命；</a:t>
                      </a:r>
                      <a:endParaRPr lang="zh-CN" altLang="en-US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3.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灯具采用对流散热气流孔通道设计，提高灯具散热性能，有效降低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LED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结温，提高发光效率，降低驱动环境温度，提高驱动平均寿命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;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4.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四组灯具，每组灯具通过精心设计的安装支架，可以精确调节灯具投射角度，安装方便快捷。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宽范围的输入电压：全电压，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100</a:t>
                      </a: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～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240VAC±10% , </a:t>
                      </a: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设计优点：</a:t>
                      </a:r>
                      <a:endParaRPr lang="zh-CN" altLang="en-US" sz="1000" b="1" dirty="0" smtClean="0">
                        <a:solidFill>
                          <a:srgbClr val="FF0000"/>
                        </a:solidFill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1.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全电压设计，适合世界及中国各地区电压尤其适合电压起伏较大的的地区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,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全电压能保证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LED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灯具的亮度及寿命。</a:t>
                      </a:r>
                      <a:endParaRPr lang="zh-CN" altLang="en-US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2 .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全电压设计的灯具，可减少外部电源接线及电源防水的问题，使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LED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产品及系统安装成本低，节省安装成本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;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安装方便快速，保证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LED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产品及系统的质量。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</a:rPr>
                        <a:t>安全规范</a:t>
                      </a:r>
                      <a:r>
                        <a:rPr lang="zh-CN" altLang="en-US" sz="1000" dirty="0" smtClean="0">
                          <a:solidFill>
                            <a:srgbClr val="FF0000"/>
                          </a:solidFill>
                        </a:rPr>
                        <a:t>：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灯具严格按照</a:t>
                      </a:r>
                      <a:r>
                        <a:rPr lang="en-US" altLang="zh-CN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CQC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（中国质量认证中心）、</a:t>
                      </a:r>
                      <a:r>
                        <a:rPr lang="en-US" altLang="zh-CN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EMC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（电磁兼容）标准设计。</a:t>
                      </a:r>
                      <a:endParaRPr lang="en-US" altLang="zh-CN" sz="1000" b="0" dirty="0" smtClean="0">
                        <a:latin typeface="宋体" panose="02010600030101010101" pitchFamily="2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光学：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采用六合一高功率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 LED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，在原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Red(630nm)/Green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525nm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）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/Royal Blue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455nm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）基础上增加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PC Green/Cyan/PC Amber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，通过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DMX512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控制调光，能混色出更宽色域色彩，实现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281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万亿种彩色。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：广场、户外景观、大桥外立面、大型建筑、主题公园、娱乐场所等地景观照明</a:t>
                      </a:r>
                      <a:r>
                        <a:rPr lang="zh-CN" altLang="en-US" sz="1000" dirty="0" smtClean="0"/>
                        <a:t>。</a:t>
                      </a:r>
                      <a:endParaRPr lang="zh-CN" altLang="en-US" sz="1000" dirty="0" smtClean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47" y="312826"/>
            <a:ext cx="3707904" cy="2085696"/>
          </a:xfrm>
          <a:prstGeom prst="rect">
            <a:avLst/>
          </a:prstGeom>
        </p:spPr>
      </p:pic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4716016" y="1484784"/>
            <a:ext cx="424847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F0000"/>
                </a:solidFill>
              </a:rPr>
              <a:t>实用新型专利号：</a:t>
            </a:r>
            <a:r>
              <a:rPr lang="en-US" altLang="zh-CN" b="1" dirty="0">
                <a:solidFill>
                  <a:srgbClr val="FF0000"/>
                </a:solidFill>
              </a:rPr>
              <a:t>2019212448021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50548" y="620152"/>
            <a:ext cx="8001000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技术参数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6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50240" y="980440"/>
          <a:ext cx="8001000" cy="556641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F3398A</a:t>
                      </a:r>
                      <a:endParaRPr lang="en-US" altLang="zh-CN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Prolight</a:t>
                      </a:r>
                      <a:endParaRPr kumimoji="0" lang="en-US" altLang="zh-CN" sz="1000" b="0" i="0" u="none" strike="noStrike" cap="none" normalizeH="0" baseline="0" dirty="0" err="1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六合一 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淡绿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青色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明黄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</a:t>
                      </a:r>
                      <a:r>
                        <a:rPr kumimoji="0" lang="en-US" altLang="zh-CN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(FWHM)</a:t>
                      </a:r>
                      <a:endParaRPr kumimoji="0" lang="zh-CN" alt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镁合金挤型灯体，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银灰色静电喷塑表面处理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6mm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钢化超白玻璃，碧玉黑表面颜色处理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715W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3*1.0mm²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9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0.95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95536" y="1124744"/>
          <a:ext cx="8429683" cy="4166086"/>
        </p:xfrm>
        <a:graphic>
          <a:graphicData uri="http://schemas.openxmlformats.org/drawingml/2006/table">
            <a:tbl>
              <a:tblPr/>
              <a:tblGrid>
                <a:gridCol w="514790"/>
                <a:gridCol w="844150"/>
                <a:gridCol w="900076"/>
                <a:gridCol w="864779"/>
                <a:gridCol w="864779"/>
                <a:gridCol w="988319"/>
                <a:gridCol w="988319"/>
                <a:gridCol w="791405"/>
                <a:gridCol w="836533"/>
                <a:gridCol w="836533"/>
              </a:tblGrid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型号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F3391A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F3392A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F3393A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F3394A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F3395A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F3396A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F3397A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F3398A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F3399A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颗数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16*2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20*2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24*3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24*8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长度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465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600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740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600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740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89W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119W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149W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179W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298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358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536W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21442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底安装尺寸图</a:t>
            </a:r>
            <a:endParaRPr lang="zh-CN" altLang="en-US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196" y="1212316"/>
            <a:ext cx="4898107" cy="21863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618334"/>
            <a:ext cx="4381500" cy="29337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5043" y="1376128"/>
            <a:ext cx="2778051" cy="18586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464" y="3981524"/>
            <a:ext cx="2957699" cy="220732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9b61844f-3d8d-466c-bf46-c479110d0af6}"/>
  <p:tag name="TABLE_ENDDRAG_ORIGIN_RECT" val="630*427"/>
  <p:tag name="TABLE_ENDDRAG_RECT" val="51*93*630*427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1371</Words>
  <Application>WPS 演示</Application>
  <PresentationFormat>全屏显示(4:3)</PresentationFormat>
  <Paragraphs>221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黑体</vt:lpstr>
      <vt:lpstr>Arial Unicode MS</vt:lpstr>
      <vt:lpstr>Calibri</vt:lpstr>
      <vt:lpstr>Arial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177</cp:revision>
  <dcterms:created xsi:type="dcterms:W3CDTF">2015-05-19T08:03:00Z</dcterms:created>
  <dcterms:modified xsi:type="dcterms:W3CDTF">2021-11-02T06:29:20Z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BD1C8A9A71AA42329DE6A14563A41CB0</vt:lpwstr>
  </property>
  <property fmtid="{D5CDD505-2E9C-101B-9397-08002B2CF9AE}" pid="3" name="KSOProductBuildVer">
    <vt:lpwstr>2052-11.1.0.11045</vt:lpwstr>
  </property>
</Properties>
</file>